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24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if (</a:t>
            </a:r>
            <a:r>
              <a:rPr lang="en-US" dirty="0" err="1"/>
              <a:t>args.Length</a:t>
            </a:r>
            <a:r>
              <a:rPr lang="en-US" dirty="0"/>
              <a:t> &gt; 0)</a:t>
            </a:r>
          </a:p>
          <a:p>
            <a:r>
              <a:rPr lang="en-US" dirty="0"/>
              <a:t>        </a:t>
            </a:r>
            <a:r>
              <a:rPr lang="en-US" dirty="0" err="1"/>
              <a:t>Console.WriteLine</a:t>
            </a:r>
            <a:r>
              <a:rPr lang="en-US" dirty="0"/>
              <a:t>("Arguments: " + </a:t>
            </a:r>
            <a:r>
              <a:rPr lang="en-US" dirty="0" err="1"/>
              <a:t>string.Join</a:t>
            </a:r>
            <a:r>
              <a:rPr lang="en-US" dirty="0"/>
              <a:t>(", ", </a:t>
            </a:r>
            <a:r>
              <a:rPr lang="en-US" dirty="0" err="1"/>
              <a:t>args</a:t>
            </a:r>
            <a:r>
              <a:rPr lang="en-US" dirty="0"/>
              <a:t>));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</a:t>
            </a:r>
            <a:r>
              <a:rPr lang="en-US" dirty="0" err="1"/>
              <a:t>Console.WriteLine</a:t>
            </a:r>
            <a:r>
              <a:rPr lang="en-US" dirty="0"/>
              <a:t>("No arguments passed.");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static int Main(string[] </a:t>
            </a:r>
            <a:r>
              <a:rPr lang="en-US" dirty="0" err="1"/>
              <a:t>args</a:t>
            </a:r>
            <a:r>
              <a:rPr lang="en-US" dirty="0"/>
              <a:t>) { return 0; }           </a:t>
            </a:r>
          </a:p>
          <a:p>
            <a:endParaRPr lang="en-US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D528-73AE-BA1C-6C87-D9C354E2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نکته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8539-B71F-ADE1-84DF-BAC8DD88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از نسخه </a:t>
            </a:r>
            <a:r>
              <a:rPr lang="en-US" sz="2000" dirty="0">
                <a:latin typeface="Vazirmatn ExtraLight" pitchFamily="2" charset="-78"/>
                <a:cs typeface="Vazirmatn ExtraLight" pitchFamily="2" charset="-78"/>
              </a:rPr>
              <a:t>C# 9.0 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به بعد، قابلیت جدیدی به نام </a:t>
            </a:r>
            <a:r>
              <a:rPr lang="en-US" sz="2000" dirty="0">
                <a:latin typeface="Vazirmatn ExtraLight" pitchFamily="2" charset="-78"/>
                <a:cs typeface="Vazirmatn ExtraLight" pitchFamily="2" charset="-78"/>
              </a:rPr>
              <a:t>Top-level Statements 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معرفی شد که نیاز به متد </a:t>
            </a:r>
            <a:r>
              <a:rPr lang="en-US" sz="2000" dirty="0">
                <a:latin typeface="Vazirmatn ExtraLight" pitchFamily="2" charset="-78"/>
                <a:cs typeface="Vazirmatn ExtraLight" pitchFamily="2" charset="-78"/>
              </a:rPr>
              <a:t>Main 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را برای </a:t>
            </a:r>
            <a:r>
              <a:rPr lang="fa-IR" sz="2000" dirty="0" err="1">
                <a:latin typeface="Vazirmatn ExtraLight" pitchFamily="2" charset="-78"/>
                <a:cs typeface="Vazirmatn ExtraLight" pitchFamily="2" charset="-78"/>
              </a:rPr>
              <a:t>برنامه‌های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ساده و کوتاه از بین </a:t>
            </a:r>
            <a:r>
              <a:rPr lang="fa-IR" sz="2000" dirty="0" err="1">
                <a:latin typeface="Vazirmatn ExtraLight" pitchFamily="2" charset="-78"/>
                <a:cs typeface="Vazirmatn ExtraLight" pitchFamily="2" charset="-78"/>
              </a:rPr>
              <a:t>می‌برد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. با استفاده از این قابلیت، شما </a:t>
            </a:r>
            <a:r>
              <a:rPr lang="fa-IR" sz="2000" dirty="0" err="1">
                <a:latin typeface="Vazirmatn ExtraLight" pitchFamily="2" charset="-78"/>
                <a:cs typeface="Vazirmatn ExtraLight" pitchFamily="2" charset="-78"/>
              </a:rPr>
              <a:t>می‌توانید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</a:t>
            </a:r>
            <a:r>
              <a:rPr lang="fa-IR" sz="2000" dirty="0" err="1">
                <a:latin typeface="Vazirmatn ExtraLight" pitchFamily="2" charset="-78"/>
                <a:cs typeface="Vazirmatn ExtraLight" pitchFamily="2" charset="-78"/>
              </a:rPr>
              <a:t>کدهای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برنامه خود را بدون تعریف کلاس </a:t>
            </a:r>
            <a:r>
              <a:rPr lang="en-US" sz="2000" dirty="0">
                <a:latin typeface="Vazirmatn ExtraLight" pitchFamily="2" charset="-78"/>
                <a:cs typeface="Vazirmatn ExtraLight" pitchFamily="2" charset="-78"/>
              </a:rPr>
              <a:t>Program 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 و متد </a:t>
            </a:r>
            <a:r>
              <a:rPr lang="en-US" sz="2000" dirty="0">
                <a:latin typeface="Vazirmatn ExtraLight" pitchFamily="2" charset="-78"/>
                <a:cs typeface="Vazirmatn ExtraLight" pitchFamily="2" charset="-78"/>
              </a:rPr>
              <a:t>Main </a:t>
            </a:r>
            <a:r>
              <a:rPr lang="fa-IR" sz="2000" dirty="0">
                <a:latin typeface="Vazirmatn ExtraLight" pitchFamily="2" charset="-78"/>
                <a:cs typeface="Vazirmatn ExtraLight" pitchFamily="2" charset="-78"/>
              </a:rPr>
              <a:t>مستقیماً در فایل اصلی بنویسید.</a:t>
            </a:r>
            <a:endParaRPr lang="en-US" sz="2000" dirty="0">
              <a:latin typeface="Vazirmatn ExtraLight" pitchFamily="2" charset="-78"/>
              <a:cs typeface="Vazirmatn ExtraLight" pitchFamily="2" charset="-78"/>
            </a:endParaRP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E52240B3-26E2-05FD-D3B8-07D09C29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0" y="2802877"/>
            <a:ext cx="7105660" cy="38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pPr rtl="1"/>
            <a:r>
              <a:rPr lang="fa-IR" b="1" dirty="0">
                <a:latin typeface="Vazirmatn Black" pitchFamily="2" charset="-78"/>
                <a:cs typeface="Vazirmatn Black" pitchFamily="2" charset="-78"/>
              </a:rPr>
              <a:t>معرفی متد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Main </a:t>
            </a:r>
            <a:br>
              <a:rPr lang="en-US" b="1" dirty="0">
                <a:latin typeface="Vazirmatn Black" pitchFamily="2" charset="-78"/>
                <a:cs typeface="Vazirmatn Black" pitchFamily="2" charset="-78"/>
              </a:rPr>
            </a:br>
            <a:r>
              <a:rPr lang="fa-IR" b="1" dirty="0">
                <a:latin typeface="Vazirmatn Black" pitchFamily="2" charset="-78"/>
                <a:cs typeface="Vazirmatn Black" pitchFamily="2" charset="-78"/>
              </a:rPr>
              <a:t>در کلاس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Program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6374-8DE4-89BC-D573-13ADD705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2B6F-B90E-6110-37F5-1E771852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کلاس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Program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FBDBC8FB-DB80-76FB-DAC5-E2C16554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88" y="1690688"/>
            <a:ext cx="8878824" cy="42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6D47-114B-D287-169D-14890F69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چرا از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using system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استفاده میکنیم؟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67175-F822-584C-5C59-CD57F34D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>
                <a:latin typeface="Vazirmatn Light" pitchFamily="2" charset="-78"/>
                <a:cs typeface="Vazirmatn Light" pitchFamily="2" charset="-78"/>
              </a:rPr>
              <a:t>دسترسی به کلاس ها و توابع پایه، مثل </a:t>
            </a:r>
            <a:r>
              <a:rPr lang="en-US" sz="2400" dirty="0">
                <a:latin typeface="Vazirmatn Light" pitchFamily="2" charset="-78"/>
                <a:cs typeface="Vazirmatn Light" pitchFamily="2" charset="-78"/>
              </a:rPr>
              <a:t>   Console</a:t>
            </a:r>
            <a:r>
              <a:rPr lang="fa-IR" sz="2400" dirty="0">
                <a:latin typeface="Vazirmatn Light" pitchFamily="2" charset="-78"/>
                <a:cs typeface="Vazirmatn Light" pitchFamily="2" charset="-78"/>
              </a:rPr>
              <a:t> </a:t>
            </a:r>
            <a:br>
              <a:rPr lang="fa-IR" sz="2400" dirty="0">
                <a:latin typeface="Vazirmatn Light" pitchFamily="2" charset="-78"/>
                <a:cs typeface="Vazirmatn Light" pitchFamily="2" charset="-78"/>
              </a:rPr>
            </a:br>
            <a:endParaRPr lang="fa-IR" sz="2400" dirty="0">
              <a:latin typeface="Vazirmatn Light" pitchFamily="2" charset="-78"/>
              <a:cs typeface="Vazirmatn Light" pitchFamily="2" charset="-78"/>
            </a:endParaRPr>
          </a:p>
          <a:p>
            <a:r>
              <a:rPr lang="fa-IR" sz="2400" dirty="0">
                <a:latin typeface="Vazirmatn Light" pitchFamily="2" charset="-78"/>
                <a:cs typeface="Vazirmatn Light" pitchFamily="2" charset="-78"/>
              </a:rPr>
              <a:t>اگر استفاده نکنیم چی میشه ؟</a:t>
            </a:r>
          </a:p>
          <a:p>
            <a:pPr lvl="1"/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باید به جای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600" dirty="0" err="1">
                <a:latin typeface="Vazirmatn Light" pitchFamily="2" charset="-78"/>
                <a:cs typeface="Vazirmatn Light" pitchFamily="2" charset="-78"/>
              </a:rPr>
              <a:t>Console.WriteLine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("Hello, World!");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بنویسیم : </a:t>
            </a:r>
            <a:r>
              <a:rPr lang="en-US" sz="1600" dirty="0" err="1">
                <a:solidFill>
                  <a:schemeClr val="accent6"/>
                </a:solidFill>
                <a:latin typeface="Vazirmatn Light" pitchFamily="2" charset="-78"/>
                <a:cs typeface="Vazirmatn Light" pitchFamily="2" charset="-78"/>
              </a:rPr>
              <a:t>System</a:t>
            </a:r>
            <a:r>
              <a:rPr lang="en-US" sz="1600" dirty="0" err="1">
                <a:latin typeface="Vazirmatn Light" pitchFamily="2" charset="-78"/>
                <a:cs typeface="Vazirmatn Light" pitchFamily="2" charset="-78"/>
              </a:rPr>
              <a:t>.Console.WriteLine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("Hello, World!");</a:t>
            </a:r>
          </a:p>
        </p:txBody>
      </p:sp>
    </p:spTree>
    <p:extLst>
      <p:ext uri="{BB962C8B-B14F-4D97-AF65-F5344CB8AC3E}">
        <p14:creationId xmlns:p14="http://schemas.microsoft.com/office/powerpoint/2010/main" val="309493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معرفی متد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Main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کلاس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856232"/>
            <a:ext cx="10433304" cy="3757866"/>
          </a:xfrm>
        </p:spPr>
        <p:txBody>
          <a:bodyPr numCol="1"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متد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Main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نقطه ورود اصلی برای هر برنامه کنسولی در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NET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است.</a:t>
            </a:r>
          </a:p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   این متد با اجرای برنامه شروع به کار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و بدون وجود آن، برنامه کنسولی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نمی‌تواند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اجرا شود.</a:t>
            </a:r>
          </a:p>
          <a:p>
            <a:pPr marL="0" indent="0" algn="r">
              <a:lnSpc>
                <a:spcPct val="150000"/>
              </a:lnSpc>
              <a:buNone/>
            </a:pP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1800" b="1" dirty="0">
                <a:latin typeface="Vazirmatn Light" pitchFamily="2" charset="-78"/>
                <a:cs typeface="Vazirmatn Light" pitchFamily="2" charset="-78"/>
              </a:rPr>
              <a:t>نکته کلیدی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: متد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Main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در کلاس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Program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در واقع به سیستم عامل اطلاع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که کد از کجا باید شروع به اجرا کند.</a:t>
            </a:r>
            <a:endParaRPr lang="en-US"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8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98B7-E000-860B-7DFD-F54B9A2E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C8D4-5156-B4F7-2427-4528DFD3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اَشکال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و ساختار متد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Main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4" name="Picture 3" descr="A screen shot of a computer code">
            <a:extLst>
              <a:ext uri="{FF2B5EF4-FFF2-40B4-BE49-F238E27FC236}">
                <a16:creationId xmlns:a16="http://schemas.microsoft.com/office/drawing/2014/main" id="{22B3F423-0506-76B6-5C26-470376A7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5" y="534372"/>
            <a:ext cx="10108329" cy="62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132D7-6751-706A-836B-4C956BC8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4856-1110-9650-CA0C-3E3FC876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آرگومان‌های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خط فرمان در متد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Main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2EDB2-E6FC-C4D4-7928-939D64FC3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1" y="1027906"/>
            <a:ext cx="9463257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E32E-1E93-2924-2FA7-9F11442E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0E9B-25BB-4FF3-6F79-238D08EC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چرا متد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Main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باید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static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باشد؟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044F-11E4-7B96-CC1C-95A0B3709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856232"/>
            <a:ext cx="10433304" cy="3757866"/>
          </a:xfrm>
        </p:spPr>
        <p:txBody>
          <a:bodyPr numCol="1"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کلمه کلیدی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static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مشخص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که متد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Main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به یک نمونه از کلاس نیاز ندارد.</a:t>
            </a:r>
          </a:p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این ویژگی باعث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که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NET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بتواند مستقیماً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Main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را فراخوانی کرده و برنامه را اجرا کند.</a:t>
            </a:r>
          </a:p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بدون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static، .NET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نمی‌تواند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به متد دسترسی پیدا کند و در نتیجه اجرا متوقف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  <a:endParaRPr lang="en-US"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8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8BBB7-A05A-F5CB-0D14-E78ADCB0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FA0A-ED9A-EBB3-DCB2-8EB8FBF2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کد خروجی در متد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ED6C-E7A9-156F-1928-BE267EA7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856232"/>
            <a:ext cx="10433304" cy="3757866"/>
          </a:xfrm>
        </p:spPr>
        <p:txBody>
          <a:bodyPr numCol="1"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اگر متد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Main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از نوع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int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باشد،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یک کد خروجی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بازگرداند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که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نشان‌دهنده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وضعیت پایان برنامه است.</a:t>
            </a:r>
          </a:p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مقدار صفر : به طور کلی به معنی موفقیت است.</a:t>
            </a:r>
          </a:p>
          <a:p>
            <a:pPr algn="r">
              <a:lnSpc>
                <a:spcPct val="150000"/>
              </a:lnSpc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مقادیر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غیرصفر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: معمولاً به معنی بروز خطا یا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وضعیت‌های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خاصی است.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کاربرد: برای سیستم عامل یا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برنامه‌هایی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که از این برنامه اجرا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، این مقدار </a:t>
            </a:r>
            <a:r>
              <a:rPr lang="fa-IR"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حاوی اطلاعات ارزشمندی باشد.</a:t>
            </a:r>
            <a:endParaRPr lang="en-US"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143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382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Vazirmatn Black</vt:lpstr>
      <vt:lpstr>Vazirmatn ExtraLight</vt:lpstr>
      <vt:lpstr>Vazirmatn Light</vt:lpstr>
      <vt:lpstr>Office Theme</vt:lpstr>
      <vt:lpstr>PowerPoint Presentation</vt:lpstr>
      <vt:lpstr>معرفی متد Main  در کلاس Program</vt:lpstr>
      <vt:lpstr>کلاس Program</vt:lpstr>
      <vt:lpstr>چرا از using system استفاده میکنیم؟</vt:lpstr>
      <vt:lpstr>معرفی متد Main در کلاس Program</vt:lpstr>
      <vt:lpstr>اَشکال  و ساختار متد Main</vt:lpstr>
      <vt:lpstr>آرگومان‌های خط فرمان در متد Main</vt:lpstr>
      <vt:lpstr>چرا متد Main باید static باشد؟</vt:lpstr>
      <vt:lpstr>کد خروجی در متد Main</vt:lpstr>
      <vt:lpstr>نکته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15</cp:revision>
  <dcterms:created xsi:type="dcterms:W3CDTF">2024-10-05T09:48:47Z</dcterms:created>
  <dcterms:modified xsi:type="dcterms:W3CDTF">2024-11-10T05:09:59Z</dcterms:modified>
</cp:coreProperties>
</file>